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1371-10FC-460E-9F28-A0A0F71577AB}" type="datetimeFigureOut">
              <a:rPr lang="it-IT" smtClean="0"/>
              <a:t>25/03/2013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0CF6-9CBE-4B85-B4C6-03FC2B1D9A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383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1371-10FC-460E-9F28-A0A0F71577AB}" type="datetimeFigureOut">
              <a:rPr lang="it-IT" smtClean="0"/>
              <a:t>25/03/2013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0CF6-9CBE-4B85-B4C6-03FC2B1D9A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725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1371-10FC-460E-9F28-A0A0F71577AB}" type="datetimeFigureOut">
              <a:rPr lang="it-IT" smtClean="0"/>
              <a:t>25/03/2013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0CF6-9CBE-4B85-B4C6-03FC2B1D9A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72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1371-10FC-460E-9F28-A0A0F71577AB}" type="datetimeFigureOut">
              <a:rPr lang="it-IT" smtClean="0"/>
              <a:t>25/03/2013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0CF6-9CBE-4B85-B4C6-03FC2B1D9A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076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1371-10FC-460E-9F28-A0A0F71577AB}" type="datetimeFigureOut">
              <a:rPr lang="it-IT" smtClean="0"/>
              <a:t>25/03/2013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0CF6-9CBE-4B85-B4C6-03FC2B1D9A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69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1371-10FC-460E-9F28-A0A0F71577AB}" type="datetimeFigureOut">
              <a:rPr lang="it-IT" smtClean="0"/>
              <a:t>25/03/2013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0CF6-9CBE-4B85-B4C6-03FC2B1D9A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075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1371-10FC-460E-9F28-A0A0F71577AB}" type="datetimeFigureOut">
              <a:rPr lang="it-IT" smtClean="0"/>
              <a:t>25/03/2013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0CF6-9CBE-4B85-B4C6-03FC2B1D9A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18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1371-10FC-460E-9F28-A0A0F71577AB}" type="datetimeFigureOut">
              <a:rPr lang="it-IT" smtClean="0"/>
              <a:t>25/03/2013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0CF6-9CBE-4B85-B4C6-03FC2B1D9A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425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1371-10FC-460E-9F28-A0A0F71577AB}" type="datetimeFigureOut">
              <a:rPr lang="it-IT" smtClean="0"/>
              <a:t>25/03/2013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0CF6-9CBE-4B85-B4C6-03FC2B1D9A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802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1371-10FC-460E-9F28-A0A0F71577AB}" type="datetimeFigureOut">
              <a:rPr lang="it-IT" smtClean="0"/>
              <a:t>25/03/2013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0CF6-9CBE-4B85-B4C6-03FC2B1D9A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227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1371-10FC-460E-9F28-A0A0F71577AB}" type="datetimeFigureOut">
              <a:rPr lang="it-IT" smtClean="0"/>
              <a:t>25/03/2013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0CF6-9CBE-4B85-B4C6-03FC2B1D9A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64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41371-10FC-460E-9F28-A0A0F71577AB}" type="datetimeFigureOut">
              <a:rPr lang="it-IT" smtClean="0"/>
              <a:t>25/03/2013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D0CF6-9CBE-4B85-B4C6-03FC2B1D9A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06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772400" cy="576064"/>
          </a:xfrm>
        </p:spPr>
        <p:txBody>
          <a:bodyPr/>
          <a:lstStyle/>
          <a:p>
            <a:r>
              <a:rPr lang="it-IT" sz="2800" dirty="0" smtClean="0"/>
              <a:t>Quante sono le «materie trasversali»?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8064896" cy="5472608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it-IT" i="1" dirty="0">
                <a:solidFill>
                  <a:schemeClr val="tx1"/>
                </a:solidFill>
              </a:rPr>
              <a:t>a)</a:t>
            </a:r>
            <a:r>
              <a:rPr lang="it-IT" dirty="0">
                <a:solidFill>
                  <a:schemeClr val="tx1"/>
                </a:solidFill>
              </a:rPr>
              <a:t> politica estera e rapporti internazionali dello Stato; rapporti dello Stato con l'Unione europea; diritto di asilo e condizione giuridica dei cittadini di Stati non appartenenti all'Unione europea;</a:t>
            </a:r>
          </a:p>
          <a:p>
            <a:pPr algn="l"/>
            <a:r>
              <a:rPr lang="it-IT" i="1" dirty="0">
                <a:solidFill>
                  <a:schemeClr val="tx1"/>
                </a:solidFill>
              </a:rPr>
              <a:t>b)</a:t>
            </a:r>
            <a:r>
              <a:rPr lang="it-IT" dirty="0">
                <a:solidFill>
                  <a:schemeClr val="tx1"/>
                </a:solidFill>
              </a:rPr>
              <a:t> 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immigrazione</a:t>
            </a:r>
            <a:r>
              <a:rPr lang="it-IT" dirty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it-IT" i="1" dirty="0">
                <a:solidFill>
                  <a:schemeClr val="tx1"/>
                </a:solidFill>
              </a:rPr>
              <a:t>c)</a:t>
            </a:r>
            <a:r>
              <a:rPr lang="it-IT" dirty="0">
                <a:solidFill>
                  <a:schemeClr val="tx1"/>
                </a:solidFill>
              </a:rPr>
              <a:t> </a:t>
            </a:r>
            <a:r>
              <a:rPr lang="it-IT" u="sng" dirty="0">
                <a:solidFill>
                  <a:schemeClr val="tx1"/>
                </a:solidFill>
              </a:rPr>
              <a:t>rapporti tra la Repubblica e le confessioni religiose</a:t>
            </a:r>
            <a:r>
              <a:rPr lang="it-IT" dirty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it-IT" i="1" dirty="0">
                <a:solidFill>
                  <a:schemeClr val="tx1"/>
                </a:solidFill>
              </a:rPr>
              <a:t>d)</a:t>
            </a:r>
            <a:r>
              <a:rPr lang="it-IT" dirty="0">
                <a:solidFill>
                  <a:schemeClr val="tx1"/>
                </a:solidFill>
              </a:rPr>
              <a:t> difesa e Forze armate; sicurezza dello Stato; armi, munizioni ed esplosivi;</a:t>
            </a:r>
          </a:p>
          <a:p>
            <a:pPr algn="l"/>
            <a:r>
              <a:rPr lang="it-IT" i="1" dirty="0">
                <a:solidFill>
                  <a:schemeClr val="tx1"/>
                </a:solidFill>
              </a:rPr>
              <a:t>e)</a:t>
            </a:r>
            <a:r>
              <a:rPr lang="it-IT" dirty="0">
                <a:solidFill>
                  <a:schemeClr val="tx1"/>
                </a:solidFill>
              </a:rPr>
              <a:t> moneta, tutela del risparmio e mercati finanziari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tutela della concorrenza</a:t>
            </a:r>
            <a:r>
              <a:rPr lang="it-IT" dirty="0">
                <a:solidFill>
                  <a:schemeClr val="tx1"/>
                </a:solidFill>
              </a:rPr>
              <a:t>; sistema valutario</a:t>
            </a:r>
            <a:r>
              <a:rPr lang="it-IT">
                <a:solidFill>
                  <a:schemeClr val="tx1"/>
                </a:solidFill>
              </a:rPr>
              <a:t>; </a:t>
            </a:r>
            <a:r>
              <a:rPr lang="it-IT" smtClean="0">
                <a:solidFill>
                  <a:schemeClr val="tx1"/>
                </a:solidFill>
              </a:rPr>
              <a:t>sistema tributario </a:t>
            </a:r>
            <a:r>
              <a:rPr lang="it-IT" dirty="0">
                <a:solidFill>
                  <a:schemeClr val="tx1"/>
                </a:solidFill>
              </a:rPr>
              <a:t>e contabile dello Stato; perequazione delle risorse finanziarie;</a:t>
            </a:r>
          </a:p>
          <a:p>
            <a:pPr algn="l"/>
            <a:r>
              <a:rPr lang="it-IT" i="1" dirty="0">
                <a:solidFill>
                  <a:schemeClr val="tx1"/>
                </a:solidFill>
              </a:rPr>
              <a:t>f)</a:t>
            </a:r>
            <a:r>
              <a:rPr lang="it-IT" dirty="0">
                <a:solidFill>
                  <a:schemeClr val="tx1"/>
                </a:solidFill>
              </a:rPr>
              <a:t> organi dello Stato e relative leggi elettorali; referendum statali; elezione del Parlamento europeo;</a:t>
            </a:r>
          </a:p>
          <a:p>
            <a:pPr algn="l"/>
            <a:r>
              <a:rPr lang="it-IT" i="1" dirty="0">
                <a:solidFill>
                  <a:schemeClr val="tx1"/>
                </a:solidFill>
              </a:rPr>
              <a:t>g)</a:t>
            </a:r>
            <a:r>
              <a:rPr lang="it-IT" dirty="0">
                <a:solidFill>
                  <a:schemeClr val="tx1"/>
                </a:solidFill>
              </a:rPr>
              <a:t> ordinamento e organizzazione amministrativa dello Stato e degli enti pubblici nazionali;</a:t>
            </a:r>
          </a:p>
          <a:p>
            <a:pPr algn="l"/>
            <a:r>
              <a:rPr lang="it-IT" i="1" dirty="0">
                <a:solidFill>
                  <a:schemeClr val="tx1"/>
                </a:solidFill>
              </a:rPr>
              <a:t>h)</a:t>
            </a:r>
            <a:r>
              <a:rPr lang="it-IT" dirty="0">
                <a:solidFill>
                  <a:schemeClr val="tx1"/>
                </a:solidFill>
              </a:rPr>
              <a:t> 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ordine pubblico e sicurezza</a:t>
            </a:r>
            <a:r>
              <a:rPr lang="it-IT" dirty="0">
                <a:solidFill>
                  <a:schemeClr val="tx1"/>
                </a:solidFill>
              </a:rPr>
              <a:t>, ad esclusione della polizia amministrativa locale;</a:t>
            </a:r>
          </a:p>
          <a:p>
            <a:pPr algn="l"/>
            <a:r>
              <a:rPr lang="it-IT" i="1" dirty="0">
                <a:solidFill>
                  <a:schemeClr val="tx1"/>
                </a:solidFill>
              </a:rPr>
              <a:t>i)</a:t>
            </a:r>
            <a:r>
              <a:rPr lang="it-IT" dirty="0">
                <a:solidFill>
                  <a:schemeClr val="tx1"/>
                </a:solidFill>
              </a:rPr>
              <a:t> cittadinanza, stato civile e anagrafi;</a:t>
            </a:r>
          </a:p>
          <a:p>
            <a:pPr algn="l"/>
            <a:r>
              <a:rPr lang="it-IT" i="1" dirty="0">
                <a:solidFill>
                  <a:schemeClr val="tx1"/>
                </a:solidFill>
              </a:rPr>
              <a:t>l)</a:t>
            </a:r>
            <a:r>
              <a:rPr lang="it-IT" dirty="0">
                <a:solidFill>
                  <a:schemeClr val="tx1"/>
                </a:solidFill>
              </a:rPr>
              <a:t> giurisdizione e norme processuali; </a:t>
            </a:r>
            <a:r>
              <a:rPr lang="it-IT" u="sng" dirty="0">
                <a:solidFill>
                  <a:schemeClr val="tx1"/>
                </a:solidFill>
              </a:rPr>
              <a:t>ordinamento civile </a:t>
            </a:r>
            <a:r>
              <a:rPr lang="it-IT" dirty="0">
                <a:solidFill>
                  <a:schemeClr val="tx1"/>
                </a:solidFill>
              </a:rPr>
              <a:t>e penale; giustizia amministrativa;</a:t>
            </a:r>
          </a:p>
          <a:p>
            <a:pPr algn="l"/>
            <a:r>
              <a:rPr lang="it-IT" i="1" dirty="0">
                <a:solidFill>
                  <a:schemeClr val="tx1"/>
                </a:solidFill>
              </a:rPr>
              <a:t>m)</a:t>
            </a:r>
            <a:r>
              <a:rPr lang="it-IT" dirty="0">
                <a:solidFill>
                  <a:schemeClr val="tx1"/>
                </a:solidFill>
              </a:rPr>
              <a:t> 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determinazione dei livelli essenziali </a:t>
            </a:r>
            <a:r>
              <a:rPr lang="it-IT" dirty="0">
                <a:solidFill>
                  <a:schemeClr val="tx1"/>
                </a:solidFill>
              </a:rPr>
              <a:t>delle prestazioni concernenti i diritti civili e sociali che devono essere garantiti su tutto il territorio nazionale;</a:t>
            </a:r>
          </a:p>
          <a:p>
            <a:pPr algn="l"/>
            <a:r>
              <a:rPr lang="it-IT" i="1" dirty="0">
                <a:solidFill>
                  <a:schemeClr val="tx1"/>
                </a:solidFill>
              </a:rPr>
              <a:t>n)</a:t>
            </a:r>
            <a:r>
              <a:rPr lang="it-IT" u="sng" dirty="0">
                <a:solidFill>
                  <a:schemeClr val="tx1"/>
                </a:solidFill>
              </a:rPr>
              <a:t> norme generali sull'istruzione</a:t>
            </a:r>
            <a:r>
              <a:rPr lang="it-IT" dirty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it-IT" i="1" dirty="0">
                <a:solidFill>
                  <a:schemeClr val="tx1"/>
                </a:solidFill>
              </a:rPr>
              <a:t>o)</a:t>
            </a:r>
            <a:r>
              <a:rPr lang="it-IT" dirty="0">
                <a:solidFill>
                  <a:schemeClr val="tx1"/>
                </a:solidFill>
              </a:rPr>
              <a:t> </a:t>
            </a:r>
            <a:r>
              <a:rPr lang="it-IT" u="sng" dirty="0">
                <a:solidFill>
                  <a:schemeClr val="tx1"/>
                </a:solidFill>
              </a:rPr>
              <a:t>previdenza sociale</a:t>
            </a:r>
            <a:r>
              <a:rPr lang="it-IT" dirty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it-IT" i="1" dirty="0">
                <a:solidFill>
                  <a:schemeClr val="tx1"/>
                </a:solidFill>
              </a:rPr>
              <a:t>p)</a:t>
            </a:r>
            <a:r>
              <a:rPr lang="it-IT" dirty="0">
                <a:solidFill>
                  <a:schemeClr val="tx1"/>
                </a:solidFill>
              </a:rPr>
              <a:t> legislazione elettorale, organi di governo e funzioni fondamentali di Comuni, Province e Città metropolitane;</a:t>
            </a:r>
          </a:p>
          <a:p>
            <a:pPr algn="l"/>
            <a:r>
              <a:rPr lang="it-IT" i="1" dirty="0">
                <a:solidFill>
                  <a:schemeClr val="tx1"/>
                </a:solidFill>
              </a:rPr>
              <a:t>q)</a:t>
            </a:r>
            <a:r>
              <a:rPr lang="it-IT" dirty="0">
                <a:solidFill>
                  <a:schemeClr val="tx1"/>
                </a:solidFill>
              </a:rPr>
              <a:t> dogane, protezione dei confini nazionali e profilassi internazionale;</a:t>
            </a:r>
          </a:p>
          <a:p>
            <a:pPr algn="l"/>
            <a:r>
              <a:rPr lang="it-IT" i="1" dirty="0">
                <a:solidFill>
                  <a:schemeClr val="tx1"/>
                </a:solidFill>
              </a:rPr>
              <a:t>r)</a:t>
            </a:r>
            <a:r>
              <a:rPr lang="it-IT" dirty="0">
                <a:solidFill>
                  <a:schemeClr val="tx1"/>
                </a:solidFill>
              </a:rPr>
              <a:t> pesi, misure e determinazione del tempo;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coordinamento informativo statistico e informatico dei dati dell'amministrazione statale, regionale e locale</a:t>
            </a:r>
            <a:r>
              <a:rPr lang="it-IT" dirty="0">
                <a:solidFill>
                  <a:schemeClr val="tx1"/>
                </a:solidFill>
              </a:rPr>
              <a:t>; opere dell'ingegno;</a:t>
            </a:r>
          </a:p>
          <a:p>
            <a:pPr algn="l"/>
            <a:r>
              <a:rPr lang="it-IT" i="1" dirty="0">
                <a:solidFill>
                  <a:schemeClr val="tx1"/>
                </a:solidFill>
              </a:rPr>
              <a:t>s)</a:t>
            </a:r>
            <a:r>
              <a:rPr lang="it-IT" dirty="0">
                <a:solidFill>
                  <a:schemeClr val="tx1"/>
                </a:solidFill>
              </a:rPr>
              <a:t> 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tutela dell'ambiente, dell'ecosistema e dei beni culturali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05478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Application>Microsoft Office PowerPoint</Application>
  <PresentationFormat>Presentazione su schermo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Quante sono le «materie trasversali»?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Quante sono le «materie trasversali»?</dc:title>
  <dc:creator>rb</dc:creator>
  <cp:lastModifiedBy>rb</cp:lastModifiedBy>
  <cp:revision>1</cp:revision>
  <dcterms:created xsi:type="dcterms:W3CDTF">2013-03-25T10:19:14Z</dcterms:created>
  <dcterms:modified xsi:type="dcterms:W3CDTF">2013-03-25T10:24:49Z</dcterms:modified>
</cp:coreProperties>
</file>